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64" r:id="rId2"/>
    <p:sldId id="270" r:id="rId3"/>
    <p:sldId id="271" r:id="rId4"/>
    <p:sldId id="272" r:id="rId5"/>
    <p:sldId id="273" r:id="rId6"/>
    <p:sldId id="275" r:id="rId7"/>
    <p:sldId id="276" r:id="rId8"/>
    <p:sldId id="277" r:id="rId9"/>
    <p:sldId id="269" r:id="rId10"/>
  </p:sldIdLst>
  <p:sldSz cx="10826750" cy="8120063" type="B4ISO"/>
  <p:notesSz cx="6858000" cy="9144000"/>
  <p:defaultTextStyle>
    <a:defPPr>
      <a:defRPr lang="en-US"/>
    </a:defPPr>
    <a:lvl1pPr marL="0" algn="l" defTabSz="10821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1081" algn="l" defTabSz="10821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2165" algn="l" defTabSz="10821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3247" algn="l" defTabSz="10821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64328" algn="l" defTabSz="10821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05412" algn="l" defTabSz="10821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46495" algn="l" defTabSz="10821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87578" algn="l" defTabSz="10821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28658" algn="l" defTabSz="10821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9" autoAdjust="0"/>
    <p:restoredTop sz="94660"/>
  </p:normalViewPr>
  <p:slideViewPr>
    <p:cSldViewPr>
      <p:cViewPr varScale="1">
        <p:scale>
          <a:sx n="63" d="100"/>
          <a:sy n="63" d="100"/>
        </p:scale>
        <p:origin x="-1356" y="-102"/>
      </p:cViewPr>
      <p:guideLst>
        <p:guide orient="horz" pos="2558"/>
        <p:guide pos="34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C8CB3-DF44-45EB-B8E9-627EC90CC289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4A4A-205D-45A4-8E68-154DDC11A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C4A4A-205D-45A4-8E68-154DDC11A0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0826749" cy="608049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006" y="3973418"/>
            <a:ext cx="9563629" cy="1981295"/>
          </a:xfrm>
        </p:spPr>
        <p:txBody>
          <a:bodyPr vert="horz" lIns="108265" tIns="0" rIns="54132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56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006" y="2165350"/>
            <a:ext cx="9563629" cy="1775587"/>
          </a:xfrm>
        </p:spPr>
        <p:txBody>
          <a:bodyPr lIns="140744" tIns="0" rIns="54132" bIns="0" anchor="b"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54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F4B-31A9-42CB-8FB7-3E4B2D0B8015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2AAF-D578-42C1-9378-5B6ECA00D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6072090"/>
            <a:ext cx="10826750" cy="5413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F4B-31A9-42CB-8FB7-3E4B2D0B8015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2AAF-D578-42C1-9378-5B6ECA00D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7813304" y="0"/>
            <a:ext cx="54134" cy="812006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7871047" y="0"/>
            <a:ext cx="2977357" cy="81200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9840" y="325182"/>
            <a:ext cx="2255573" cy="692836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360892"/>
            <a:ext cx="7127610" cy="692836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F4B-31A9-42CB-8FB7-3E4B2D0B8015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6540" y="7551090"/>
            <a:ext cx="4542409" cy="4323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2AAF-D578-42C1-9378-5B6ECA00D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768" y="6851304"/>
            <a:ext cx="1759347" cy="65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12" descr="mmgpa07_small.gif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8391" y="6766738"/>
            <a:ext cx="1654090" cy="789609"/>
          </a:xfrm>
          <a:prstGeom prst="ellipse">
            <a:avLst/>
          </a:prstGeom>
          <a:noFill/>
        </p:spPr>
      </p:pic>
      <p:pic>
        <p:nvPicPr>
          <p:cNvPr id="7" name="Bild 1" descr="mobilerules winner.JPG"/>
          <p:cNvPicPr>
            <a:picLocks noChangeAspect="1" noChangeArrowheads="1"/>
          </p:cNvPicPr>
          <p:nvPr userDrawn="1"/>
        </p:nvPicPr>
        <p:blipFill>
          <a:blip r:embed="rId4" cstate="print"/>
          <a:srcRect l="14220" r="17155" b="18182"/>
          <a:stretch>
            <a:fillRect/>
          </a:stretch>
        </p:blipFill>
        <p:spPr bwMode="auto">
          <a:xfrm>
            <a:off x="4821288" y="6682137"/>
            <a:ext cx="751858" cy="853358"/>
          </a:xfrm>
          <a:prstGeom prst="rect">
            <a:avLst/>
          </a:prstGeom>
          <a:noFill/>
          <a:ln w="190500" cap="sq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1338" y="1894682"/>
            <a:ext cx="9744075" cy="47874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0A65D-1930-4FBE-8529-4B3DF2BA5B29}" type="datetimeFigureOut">
              <a:rPr lang="en-US"/>
              <a:pPr>
                <a:defRPr/>
              </a:pPr>
              <a:t>4/13/2012</a:t>
            </a:fld>
            <a:r>
              <a:rPr lang="en-US"/>
              <a:t>  |  </a:t>
            </a:r>
            <a:fld id="{D73A8AA6-E72E-40E3-AD67-97A830962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UpCode Ltd  |  Gerbyntie 18  |  65230 Vaasa, Finland  |  info@upcode.fi  |  +358 6 321 8000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184055"/>
            <a:ext cx="9744075" cy="1483265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F4B-31A9-42CB-8FB7-3E4B2D0B8015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2AAF-D578-42C1-9378-5B6ECA00D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0826750" cy="3081456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3081456"/>
            <a:ext cx="10826750" cy="5413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93" y="140748"/>
            <a:ext cx="9487842" cy="1937988"/>
          </a:xfrm>
        </p:spPr>
        <p:txBody>
          <a:bodyPr vert="horz" lIns="108265" tIns="0" rIns="108265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56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967" y="2165350"/>
            <a:ext cx="9498669" cy="812006"/>
          </a:xfrm>
        </p:spPr>
        <p:txBody>
          <a:bodyPr lIns="173224" tIns="0" rIns="54132" bIns="0" anchor="t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5413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F4B-31A9-42CB-8FB7-3E4B2D0B8015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2AAF-D578-42C1-9378-5B6ECA00D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7" y="2100390"/>
            <a:ext cx="4781815" cy="5474727"/>
          </a:xfrm>
        </p:spPr>
        <p:txBody>
          <a:bodyPr lIns="108265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3598" y="2100390"/>
            <a:ext cx="4781815" cy="547472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F4B-31A9-42CB-8FB7-3E4B2D0B8015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2AAF-D578-42C1-9378-5B6ECA00D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7" y="2011649"/>
            <a:ext cx="4783695" cy="847000"/>
          </a:xfrm>
        </p:spPr>
        <p:txBody>
          <a:bodyPr lIns="173224" anchor="ctr"/>
          <a:lstStyle>
            <a:lvl1pPr marL="0" indent="0">
              <a:buNone/>
              <a:defRPr sz="2700" b="1" cap="all" baseline="0"/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37" y="2900290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9839" y="2011649"/>
            <a:ext cx="4785574" cy="847000"/>
          </a:xfrm>
        </p:spPr>
        <p:txBody>
          <a:bodyPr lIns="173224" anchor="ctr"/>
          <a:lstStyle>
            <a:lvl1pPr marL="0" indent="0">
              <a:buNone/>
              <a:defRPr sz="2700" b="1" cap="all" baseline="0"/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9839" y="2900290"/>
            <a:ext cx="4785574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F4B-31A9-42CB-8FB7-3E4B2D0B8015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2AAF-D578-42C1-9378-5B6ECA00D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F4B-31A9-42CB-8FB7-3E4B2D0B8015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2AAF-D578-42C1-9378-5B6ECA00D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F4B-31A9-42CB-8FB7-3E4B2D0B8015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2AAF-D578-42C1-9378-5B6ECA00D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25" y="180446"/>
            <a:ext cx="2988183" cy="1158462"/>
          </a:xfrm>
        </p:spPr>
        <p:txBody>
          <a:bodyPr vert="horz" lIns="86612" rIns="54132" bIns="0" rtlCol="0" anchor="b">
            <a:normAutofit/>
            <a:sp3d prstMaterial="matte"/>
          </a:bodyPr>
          <a:lstStyle>
            <a:lvl1pPr algn="l">
              <a:defRPr sz="24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27" y="2063919"/>
            <a:ext cx="7010203" cy="5397847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725" y="2048390"/>
            <a:ext cx="2923223" cy="5413375"/>
          </a:xfrm>
        </p:spPr>
        <p:txBody>
          <a:bodyPr/>
          <a:lstStyle>
            <a:lvl1pPr marL="0" indent="0">
              <a:buNone/>
              <a:defRPr sz="17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3F4B-31A9-42CB-8FB7-3E4B2D0B8015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2AAF-D578-42C1-9378-5B6ECA00D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381272" y="0"/>
            <a:ext cx="54134" cy="172145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381272" y="0"/>
            <a:ext cx="54134" cy="172145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81" y="184055"/>
            <a:ext cx="2989848" cy="1158462"/>
          </a:xfrm>
        </p:spPr>
        <p:txBody>
          <a:bodyPr lIns="86612" bIns="0" anchor="b">
            <a:sp3d prstMaterial="matte"/>
          </a:bodyPr>
          <a:lstStyle>
            <a:lvl1pPr algn="l">
              <a:defRPr sz="24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38186" y="1758054"/>
            <a:ext cx="7397092" cy="6362009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800"/>
            </a:lvl1pPr>
            <a:lvl2pPr marL="541325" indent="0">
              <a:buNone/>
              <a:defRPr sz="3300"/>
            </a:lvl2pPr>
            <a:lvl3pPr marL="1082650" indent="0">
              <a:buNone/>
              <a:defRPr sz="2800"/>
            </a:lvl3pPr>
            <a:lvl4pPr marL="1623974" indent="0">
              <a:buNone/>
              <a:defRPr sz="2400"/>
            </a:lvl4pPr>
            <a:lvl5pPr marL="2165299" indent="0">
              <a:buNone/>
              <a:defRPr sz="2400"/>
            </a:lvl5pPr>
            <a:lvl6pPr marL="2706624" indent="0">
              <a:buNone/>
              <a:defRPr sz="2400"/>
            </a:lvl6pPr>
            <a:lvl7pPr marL="3247949" indent="0">
              <a:buNone/>
              <a:defRPr sz="2400"/>
            </a:lvl7pPr>
            <a:lvl8pPr marL="3789274" indent="0">
              <a:buNone/>
              <a:defRPr sz="2400"/>
            </a:lvl8pPr>
            <a:lvl9pPr marL="4330598" indent="0">
              <a:buNone/>
              <a:defRPr sz="24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881" y="2046256"/>
            <a:ext cx="2923223" cy="5413375"/>
          </a:xfrm>
        </p:spPr>
        <p:txBody>
          <a:bodyPr/>
          <a:lstStyle>
            <a:lvl1pPr marL="0" indent="0">
              <a:buNone/>
              <a:defRPr sz="17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4882" y="1385824"/>
            <a:ext cx="2988183" cy="238189"/>
          </a:xfrm>
        </p:spPr>
        <p:txBody>
          <a:bodyPr/>
          <a:lstStyle/>
          <a:p>
            <a:fld id="{E1F33F4B-31A9-42CB-8FB7-3E4B2D0B8015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81272" y="0"/>
            <a:ext cx="54134" cy="812006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381272" y="0"/>
            <a:ext cx="54134" cy="812006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4481" y="1385824"/>
            <a:ext cx="6149594" cy="238189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73996" y="1385824"/>
            <a:ext cx="868915" cy="238189"/>
          </a:xfrm>
        </p:spPr>
        <p:txBody>
          <a:bodyPr/>
          <a:lstStyle/>
          <a:p>
            <a:fld id="{047C2AAF-D578-42C1-9378-5B6ECA00D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700140"/>
            <a:ext cx="10826750" cy="5413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10826749" cy="169758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180446"/>
            <a:ext cx="9744075" cy="1481292"/>
          </a:xfrm>
          <a:prstGeom prst="rect">
            <a:avLst/>
          </a:prstGeom>
        </p:spPr>
        <p:txBody>
          <a:bodyPr vert="horz" lIns="108265" tIns="54132" rIns="54132" bIns="54132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2101876"/>
            <a:ext cx="9744075" cy="5476850"/>
          </a:xfrm>
          <a:prstGeom prst="rect">
            <a:avLst/>
          </a:prstGeom>
        </p:spPr>
        <p:txBody>
          <a:bodyPr vert="horz" lIns="64959" tIns="108265" rIns="108265" bIns="54132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1337" y="7668947"/>
            <a:ext cx="2526242" cy="324803"/>
          </a:xfrm>
          <a:prstGeom prst="rect">
            <a:avLst/>
          </a:prstGeom>
        </p:spPr>
        <p:txBody>
          <a:bodyPr vert="horz" lIns="129918" tIns="54132" rIns="54132" bIns="0" rtlCol="0" anchor="b"/>
          <a:lstStyle>
            <a:lvl1pPr algn="l" eaLnBrk="1" latinLnBrk="0" hangingPunct="1">
              <a:defRPr kumimoji="0" sz="14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1F33F4B-31A9-42CB-8FB7-3E4B2D0B8015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6540" y="7668947"/>
            <a:ext cx="6521292" cy="324803"/>
          </a:xfrm>
          <a:prstGeom prst="rect">
            <a:avLst/>
          </a:prstGeom>
        </p:spPr>
        <p:txBody>
          <a:bodyPr vert="horz" lIns="54132" tIns="54132" rIns="54132" bIns="0" rtlCol="0" anchor="b"/>
          <a:lstStyle>
            <a:lvl1pPr algn="l" eaLnBrk="1" latinLnBrk="0" hangingPunct="1">
              <a:defRPr kumimoji="0" sz="14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14233" y="7668947"/>
            <a:ext cx="868915" cy="324803"/>
          </a:xfrm>
          <a:prstGeom prst="rect">
            <a:avLst/>
          </a:prstGeom>
        </p:spPr>
        <p:txBody>
          <a:bodyPr vert="horz" lIns="108265" tIns="54132" rIns="108265" bIns="0" rtlCol="0" anchor="b"/>
          <a:lstStyle>
            <a:lvl1pPr algn="r" eaLnBrk="1" latinLnBrk="0" hangingPunct="1">
              <a:defRPr kumimoji="0" sz="14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47C2AAF-D578-42C1-9378-5B6ECA00D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1" latinLnBrk="0" hangingPunct="1">
        <a:spcBef>
          <a:spcPct val="0"/>
        </a:spcBef>
        <a:buNone/>
        <a:defRPr kumimoji="0" sz="53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519672" indent="-378927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120" indent="-324795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180088" indent="-270662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24" indent="-21653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88933" indent="-21653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927116" indent="-21653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5299" indent="-21653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482" indent="-21653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641665" indent="-21653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original1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ode.fi/" TargetMode="External"/><Relationship Id="rId2" Type="http://schemas.openxmlformats.org/officeDocument/2006/relationships/hyperlink" Target="http://www.upcodeworld.fi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863" y="2475855"/>
            <a:ext cx="9563629" cy="198129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Новое поколение систем коммуникации</a:t>
            </a:r>
            <a:endParaRPr lang="en-US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855" y="387623"/>
            <a:ext cx="9563629" cy="177558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MAI ™ Mobile Access &amp; Interaction</a:t>
            </a:r>
            <a:r>
              <a:rPr lang="ru-RU" sz="4000" b="1" dirty="0" smtClean="0">
                <a:latin typeface="Tahoma" pitchFamily="34" charset="0"/>
                <a:cs typeface="Tahoma" pitchFamily="34" charset="0"/>
              </a:rPr>
              <a:t> мобильный </a:t>
            </a:r>
            <a:r>
              <a:rPr lang="ru-RU" sz="4000" b="1" dirty="0" err="1" smtClean="0">
                <a:latin typeface="Tahoma" pitchFamily="34" charset="0"/>
                <a:cs typeface="Tahoma" pitchFamily="34" charset="0"/>
              </a:rPr>
              <a:t>доступвзаимодействие</a:t>
            </a:r>
            <a:endParaRPr lang="en-US" sz="4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65503" y="4636095"/>
            <a:ext cx="3960440" cy="31683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 Принципиально новые решения для новой инфраструктуры общества с низкими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затратами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О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бщество без пластиковых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карт и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без ключей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 Интеграция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b 2 b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и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b 2 c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От лидера отрасли</a:t>
            </a:r>
            <a:endParaRPr lang="en-US" sz="2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upcodeworld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807" y="6580311"/>
            <a:ext cx="6052512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Управление недвижимостью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5703" y="5212159"/>
            <a:ext cx="225529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21287" y="1899791"/>
            <a:ext cx="5616624" cy="332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Компания «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Pikipruukki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контролирует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3600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домов региона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Vaasa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Финляндия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Жил.Ком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Услуги предоставляются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~ 20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частными Управляющими Компаниями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Эти УК не только обеспечивают ЖКУ, но и уборку дворов и дорог от снега и т.д.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Через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UpCode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Pikipruukki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способна контролировать четкость, качество и цены каждой услуги всех этих УК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FontTx/>
              <a:buChar char="-"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31" y="2115815"/>
            <a:ext cx="3888717" cy="258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6831" y="5068143"/>
            <a:ext cx="7992888" cy="3000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Система </a:t>
            </a:r>
            <a:r>
              <a:rPr lang="fi-FI" dirty="0" smtClean="0">
                <a:latin typeface="Tahoma" pitchFamily="34" charset="0"/>
                <a:cs typeface="Tahoma" pitchFamily="34" charset="0"/>
              </a:rPr>
              <a:t>UpCode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введена в эксплуатацию в конце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2010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г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Накопленная уже статистика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(6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мес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): сэкономлено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200 000 €</a:t>
            </a:r>
          </a:p>
          <a:p>
            <a:pPr>
              <a:buFontTx/>
              <a:buChar char="-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Отпала нужда в создаваемых вручную (компьютерных) отчетах: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что сэкономило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20%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расходов УК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Эффективная система обслуживания: Заказчики (организации и физ. лица) видят в реальном режиме времени   (на мониторе и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телефоне) и план работ и ход их выполнения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время работы в офисе сократилось на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10%. </a:t>
            </a:r>
          </a:p>
          <a:p>
            <a:pPr>
              <a:buFontTx/>
              <a:buChar char="-"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pcare screensho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1167" y="3267943"/>
            <a:ext cx="6841359" cy="453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Система ухода «на дому»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vaas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73615" y="1899791"/>
            <a:ext cx="2770594" cy="1152128"/>
          </a:xfrm>
        </p:spPr>
      </p:pic>
      <p:sp>
        <p:nvSpPr>
          <p:cNvPr id="8" name="TextBox 7"/>
          <p:cNvSpPr txBox="1"/>
          <p:nvPr/>
        </p:nvSpPr>
        <p:spPr>
          <a:xfrm>
            <a:off x="372815" y="1971799"/>
            <a:ext cx="4680520" cy="5586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Система социального домашнего ухода в городе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Vaasa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внедрила решение «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UpCare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 от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UpCode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в начале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2010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г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Работник  соц. системы «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кликает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 на код своим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моб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телефоном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на входной двери в квартиру клиента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Монитор высвечивает список заданий по данному клиенту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Покидая квартиру клиента, работник снова «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кликает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 на код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 отмечая выполненные задания и может - доп. пометки в телефоне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Внедрение Системы </a:t>
            </a:r>
            <a:r>
              <a:rPr lang="fi-FI" dirty="0" smtClean="0">
                <a:latin typeface="Tahoma" pitchFamily="34" charset="0"/>
                <a:cs typeface="Tahoma" pitchFamily="34" charset="0"/>
              </a:rPr>
              <a:t>”UpCare”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окупилось уже через 2 месяца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Контроль работы: </a:t>
            </a:r>
            <a:r>
              <a:rPr lang="fi-FI" dirty="0" smtClean="0">
                <a:latin typeface="Tahoma" pitchFamily="34" charset="0"/>
                <a:cs typeface="Tahoma" pitchFamily="34" charset="0"/>
              </a:rPr>
              <a:t>on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fi-FI" dirty="0" smtClean="0">
                <a:latin typeface="Tahoma" pitchFamily="34" charset="0"/>
                <a:cs typeface="Tahoma" pitchFamily="34" charset="0"/>
              </a:rPr>
              <a:t>line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Отчеты о работе - автоматически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  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Системы безопасности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UpCode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внедрил множество решений для систем безопасности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UpCode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-Система Управления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eDocuments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(электронными документами) с системой платежей </a:t>
            </a:r>
            <a:r>
              <a:rPr lang="ru-RU" sz="2400" dirty="0" err="1" smtClean="0">
                <a:latin typeface="Tahoma" pitchFamily="34" charset="0"/>
                <a:cs typeface="Tahoma" pitchFamily="34" charset="0"/>
              </a:rPr>
              <a:t>телеком-счетов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. (2008)</a:t>
            </a:r>
          </a:p>
          <a:p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UpCode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внедряет для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Or</a:t>
            </a:r>
            <a:r>
              <a:rPr lang="fi-FI" sz="2400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ginal1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(глобальная система защиты брендов от подделок </a:t>
            </a:r>
            <a:r>
              <a:rPr lang="fi-FI" sz="2400" dirty="0" smtClean="0">
                <a:latin typeface="Tahoma" pitchFamily="34" charset="0"/>
                <a:cs typeface="Tahoma" pitchFamily="34" charset="0"/>
                <a:hlinkClick r:id="rId2"/>
              </a:rPr>
              <a:t>www.original1.com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) комплексную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систему безопасности и предотвращения подделок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(2009)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Bio-concept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, Россия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Защищенный от подделок и копирования учебник пластической хирургии – с системой интерактивного контакта с хирургами (включая социальную сеть покупателей книг)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с добавочной стоимостью для издателя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!</a:t>
            </a: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tele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823" y="6940351"/>
            <a:ext cx="3685032" cy="877824"/>
          </a:xfrm>
          <a:prstGeom prst="rect">
            <a:avLst/>
          </a:prstGeom>
        </p:spPr>
      </p:pic>
      <p:pic>
        <p:nvPicPr>
          <p:cNvPr id="5" name="Picture 4" descr="origina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9319" y="6580311"/>
            <a:ext cx="2176272" cy="1171575"/>
          </a:xfrm>
          <a:prstGeom prst="rect">
            <a:avLst/>
          </a:prstGeom>
        </p:spPr>
      </p:pic>
      <p:pic>
        <p:nvPicPr>
          <p:cNvPr id="8" name="Picture 13" descr="C:\Users\sture\Desktop\plasticsurg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1727" y="5788223"/>
            <a:ext cx="180022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Система «Умный город»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oul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807" y="1899791"/>
            <a:ext cx="1933333" cy="638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799" y="5284167"/>
            <a:ext cx="4896544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Городская социальная карта</a:t>
            </a:r>
            <a:endParaRPr lang="en-US" sz="2400" b="1" u="sng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«Персональный кабинет»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Соц. и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гос.услуги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200" b="1" u="sng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без чипа</a:t>
            </a:r>
            <a:endParaRPr lang="en-US" sz="3200" b="1" u="sng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Ряд функций внутри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карты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UpCode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также помещен на остановках транспорта: цели туризма и образования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71278">
            <a:off x="1534031" y="2801044"/>
            <a:ext cx="1677432" cy="25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78222">
            <a:off x="735204" y="2529619"/>
            <a:ext cx="1570526" cy="242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49279" y="1971799"/>
            <a:ext cx="5976664" cy="332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Транспортное решение для Города Хельсинки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(Международная «Награда года» лучшему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        транспортному решению)</a:t>
            </a:r>
            <a:endParaRPr lang="fi-FI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«Одним кликом - в телефон»: сведения о расписании и задержках транспорта</a:t>
            </a:r>
            <a:r>
              <a:rPr lang="fi-FI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. </a:t>
            </a:r>
          </a:p>
          <a:p>
            <a:pPr>
              <a:buFontTx/>
              <a:buChar char="-"/>
            </a:pPr>
            <a:endParaRPr lang="fi-FI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Система обслуживания</a:t>
            </a:r>
            <a:endParaRPr lang="fi-FI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Продажи билетов</a:t>
            </a:r>
            <a:endParaRPr lang="fi-FI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прогноз погоды</a:t>
            </a:r>
            <a:endParaRPr lang="fi-FI" dirty="0" smtClean="0">
              <a:solidFill>
                <a:schemeClr val="bg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en-US" dirty="0">
              <a:solidFill>
                <a:schemeClr val="bg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7351" y="6940351"/>
            <a:ext cx="2551906" cy="10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hk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5623" y="3771999"/>
            <a:ext cx="2831044" cy="41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Полиция АРГЕНТИНЫ</a:t>
            </a:r>
            <a:endParaRPr lang="en-US" dirty="0"/>
          </a:p>
        </p:txBody>
      </p:sp>
      <p:pic>
        <p:nvPicPr>
          <p:cNvPr id="4" name="Content Placeholder 3" descr="ArgentinaID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943" y="5377769"/>
            <a:ext cx="4320480" cy="2742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378478" y="5572199"/>
            <a:ext cx="2448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ru-RU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Проверка подлинности </a:t>
            </a:r>
            <a:r>
              <a:rPr lang="ru-RU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водителского</a:t>
            </a:r>
            <a:r>
              <a:rPr lang="ru-RU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уд-я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статуса и штрафы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Ряд др. функций 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международное удостоверение личности/</a:t>
            </a:r>
            <a:r>
              <a:rPr lang="fi-FI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ID</a:t>
            </a:r>
            <a:endParaRPr lang="en-US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903" y="2115815"/>
            <a:ext cx="75608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30 000 </a:t>
            </a:r>
            <a:r>
              <a:rPr lang="ru-RU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новых Аргентинских водит. прав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 </a:t>
            </a:r>
            <a:r>
              <a:rPr lang="en-US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UpCode</a:t>
            </a:r>
            <a:r>
              <a:rPr lang="ru-RU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в месяц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Упаковка как «</a:t>
            </a:r>
            <a:r>
              <a:rPr lang="ru-RU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супермедиа</a:t>
            </a:r>
            <a:r>
              <a:rPr lang="ru-RU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»</a:t>
            </a:r>
            <a:endParaRPr lang="en-US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Content Placeholder 3" descr="ritan herkk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807" y="5140151"/>
            <a:ext cx="5629275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d ker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3495" y="4924127"/>
            <a:ext cx="4176464" cy="291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kotipizzaloota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3535" y="2259831"/>
            <a:ext cx="3809524" cy="2501587"/>
          </a:xfrm>
          <a:prstGeom prst="rect">
            <a:avLst/>
          </a:prstGeom>
        </p:spPr>
      </p:pic>
      <p:pic>
        <p:nvPicPr>
          <p:cNvPr id="8" name="Picture 7" descr="be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9239" y="2468063"/>
            <a:ext cx="2444967" cy="56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72815" y="1899791"/>
            <a:ext cx="3600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4823" y="1755775"/>
            <a:ext cx="7354888" cy="4176713"/>
          </a:xfrm>
          <a:prstGeom prst="rect">
            <a:avLst/>
          </a:prstGeom>
        </p:spPr>
        <p:txBody>
          <a:bodyPr vert="horz" lIns="64959" tIns="108265" rIns="108265" bIns="54132" rtlCol="0">
            <a:normAutofit/>
          </a:bodyPr>
          <a:lstStyle/>
          <a:p>
            <a:pPr marL="519672" marR="0" lvl="0" indent="-37892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ru-RU" sz="2400" b="1" dirty="0" smtClean="0">
                <a:solidFill>
                  <a:srgbClr val="5F5F5F"/>
                </a:solidFill>
                <a:latin typeface="Tahoma" pitchFamily="34" charset="0"/>
                <a:cs typeface="Tahoma" pitchFamily="34" charset="0"/>
              </a:rPr>
              <a:t>Сервис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покупателю: прямо с упаковки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519672" marR="0" lvl="0" indent="-37892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ru-RU" sz="2400" b="1" noProof="0" dirty="0" smtClean="0">
                <a:solidFill>
                  <a:srgbClr val="5F5F5F"/>
                </a:solidFill>
                <a:latin typeface="Tahoma" pitchFamily="34" charset="0"/>
                <a:cs typeface="Tahoma" pitchFamily="34" charset="0"/>
              </a:rPr>
              <a:t>Активные отклики</a:t>
            </a:r>
            <a:r>
              <a:rPr lang="en-US" sz="2400" b="1" noProof="0" dirty="0" smtClean="0">
                <a:solidFill>
                  <a:srgbClr val="5F5F5F"/>
                </a:solidFill>
                <a:latin typeface="Tahoma" pitchFamily="34" charset="0"/>
                <a:cs typeface="Tahoma" pitchFamily="34" charset="0"/>
              </a:rPr>
              <a:t> (2-</a:t>
            </a:r>
            <a:r>
              <a:rPr lang="ru-RU" sz="2400" b="1" dirty="0" err="1" smtClean="0">
                <a:solidFill>
                  <a:srgbClr val="5F5F5F"/>
                </a:solidFill>
                <a:latin typeface="Tahoma" pitchFamily="34" charset="0"/>
                <a:cs typeface="Tahoma" pitchFamily="34" charset="0"/>
              </a:rPr>
              <a:t>ая</a:t>
            </a:r>
            <a:r>
              <a:rPr lang="ru-RU" sz="2400" b="1" dirty="0" smtClean="0">
                <a:solidFill>
                  <a:srgbClr val="5F5F5F"/>
                </a:solidFill>
                <a:latin typeface="Tahoma" pitchFamily="34" charset="0"/>
                <a:cs typeface="Tahoma" pitchFamily="34" charset="0"/>
              </a:rPr>
              <a:t> пицца: скидки)</a:t>
            </a:r>
            <a:endParaRPr lang="en-US" sz="2400" b="1" noProof="0" dirty="0" smtClean="0">
              <a:solidFill>
                <a:srgbClr val="5F5F5F"/>
              </a:solidFill>
              <a:latin typeface="Tahoma" pitchFamily="34" charset="0"/>
              <a:cs typeface="Tahoma" pitchFamily="34" charset="0"/>
            </a:endParaRPr>
          </a:p>
          <a:p>
            <a:pPr marL="519672" marR="0" lvl="0" indent="-37892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ru-RU" sz="2400" b="1" noProof="0" dirty="0" smtClean="0">
                <a:solidFill>
                  <a:srgbClr val="5F5F5F"/>
                </a:solidFill>
                <a:latin typeface="Tahoma" pitchFamily="34" charset="0"/>
                <a:cs typeface="Tahoma" pitchFamily="34" charset="0"/>
              </a:rPr>
              <a:t>Профиль покупателя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519672" marR="0" lvl="0" indent="-37892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ru-RU" sz="2400" b="1" dirty="0" smtClean="0">
                <a:solidFill>
                  <a:srgbClr val="5F5F5F"/>
                </a:solidFill>
                <a:latin typeface="Tahoma" pitchFamily="34" charset="0"/>
                <a:cs typeface="Tahoma" pitchFamily="34" charset="0"/>
              </a:rPr>
              <a:t>100% -подлинность</a:t>
            </a:r>
          </a:p>
          <a:p>
            <a:pPr marL="519672" marR="0" lvl="0" indent="-37892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Продавца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и товара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519672" marR="0" lvl="0" indent="-37892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ru-RU" sz="2400" b="1" dirty="0" smtClean="0">
                <a:solidFill>
                  <a:srgbClr val="5F5F5F"/>
                </a:solidFill>
                <a:latin typeface="Tahoma" pitchFamily="34" charset="0"/>
                <a:cs typeface="Tahoma" pitchFamily="34" charset="0"/>
              </a:rPr>
              <a:t>Продажа и продукта</a:t>
            </a:r>
          </a:p>
          <a:p>
            <a:pPr marL="519672" marR="0" lvl="0" indent="-37892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2400" b="1" dirty="0" smtClean="0">
                <a:solidFill>
                  <a:srgbClr val="5F5F5F"/>
                </a:solidFill>
                <a:latin typeface="Tahoma" pitchFamily="34" charset="0"/>
                <a:cs typeface="Tahoma" pitchFamily="34" charset="0"/>
              </a:rPr>
              <a:t>и доп. сервисов</a:t>
            </a:r>
            <a:endParaRPr lang="en-US" sz="2400" b="1" dirty="0" smtClean="0">
              <a:solidFill>
                <a:srgbClr val="5F5F5F"/>
              </a:solidFill>
              <a:latin typeface="Tahoma" pitchFamily="34" charset="0"/>
              <a:cs typeface="Tahoma" pitchFamily="34" charset="0"/>
            </a:endParaRPr>
          </a:p>
          <a:p>
            <a:pPr marL="519672" marR="0" lvl="0" indent="-37892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Средство общения</a:t>
            </a:r>
            <a:endParaRPr kumimoji="0" lang="fi-FI" sz="2400" b="1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519672" marR="0" lvl="0" indent="-37892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ru-RU" sz="2400" b="1" dirty="0" smtClean="0">
                <a:solidFill>
                  <a:srgbClr val="5F5F5F"/>
                </a:solidFill>
                <a:latin typeface="Tahoma" pitchFamily="34" charset="0"/>
                <a:cs typeface="Tahoma" pitchFamily="34" charset="0"/>
              </a:rPr>
              <a:t>Рекламное </a:t>
            </a:r>
            <a:r>
              <a:rPr lang="ru-RU" sz="2400" b="1" dirty="0" err="1" smtClean="0">
                <a:solidFill>
                  <a:srgbClr val="5F5F5F"/>
                </a:solidFill>
                <a:latin typeface="Tahoma" pitchFamily="34" charset="0"/>
                <a:cs typeface="Tahoma" pitchFamily="34" charset="0"/>
              </a:rPr>
              <a:t>время=</a:t>
            </a:r>
            <a:r>
              <a:rPr lang="en-US" sz="2400" b="1" dirty="0" smtClean="0">
                <a:solidFill>
                  <a:srgbClr val="5F5F5F"/>
                </a:solidFill>
                <a:latin typeface="Tahoma" pitchFamily="34" charset="0"/>
                <a:cs typeface="Tahoma" pitchFamily="34" charset="0"/>
              </a:rPr>
              <a:t>$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519672" marR="0" lvl="0" indent="-37892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519672" marR="0" lvl="0" indent="-37892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rgbClr val="FFFF00"/>
                </a:solidFill>
              </a:rPr>
              <a:t>MobiTour</a:t>
            </a:r>
            <a:r>
              <a:rPr lang="ru-RU" dirty="0" smtClean="0">
                <a:solidFill>
                  <a:srgbClr val="FFFF00"/>
                </a:solidFill>
              </a:rPr>
              <a:t>(мобильный маршрут)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ahoma" pitchFamily="34" charset="0"/>
                <a:cs typeface="Tahoma" pitchFamily="34" charset="0"/>
              </a:rPr>
              <a:t>Система информации для туристов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3200" dirty="0" smtClean="0">
                <a:latin typeface="Tahoma" pitchFamily="34" charset="0"/>
                <a:cs typeface="Tahoma" pitchFamily="34" charset="0"/>
              </a:rPr>
              <a:t>Канал информации от компаний вокруг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fi-FI" sz="3200" dirty="0" smtClean="0">
                <a:latin typeface="Tahoma" pitchFamily="34" charset="0"/>
                <a:cs typeface="Tahoma" pitchFamily="34" charset="0"/>
              </a:rPr>
              <a:t>On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fi-FI" sz="3200" dirty="0" smtClean="0">
                <a:latin typeface="Tahoma" pitchFamily="34" charset="0"/>
                <a:cs typeface="Tahoma" pitchFamily="34" charset="0"/>
              </a:rPr>
              <a:t>line c</a:t>
            </a:r>
            <a:r>
              <a:rPr lang="ru-RU" sz="3200" dirty="0" err="1" smtClean="0">
                <a:latin typeface="Tahoma" pitchFamily="34" charset="0"/>
                <a:cs typeface="Tahoma" pitchFamily="34" charset="0"/>
              </a:rPr>
              <a:t>татистика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3200" dirty="0" smtClean="0">
                <a:latin typeface="Tahoma" pitchFamily="34" charset="0"/>
                <a:cs typeface="Tahoma" pitchFamily="34" charset="0"/>
              </a:rPr>
              <a:t>интересов туриста в городе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r>
              <a:rPr lang="ru-RU" sz="3200" dirty="0" smtClean="0">
                <a:latin typeface="Tahoma" pitchFamily="34" charset="0"/>
                <a:cs typeface="Tahoma" pitchFamily="34" charset="0"/>
              </a:rPr>
              <a:t>Продажи новых услуг – сразу же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r>
              <a:rPr lang="ru-RU" sz="3200" dirty="0" smtClean="0">
                <a:latin typeface="Tahoma" pitchFamily="34" charset="0"/>
                <a:cs typeface="Tahoma" pitchFamily="34" charset="0"/>
              </a:rPr>
              <a:t>Новые потоки поступлений средств.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.  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mobituor_240709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871" y="5644207"/>
            <a:ext cx="1531914" cy="2303984"/>
          </a:xfrm>
          <a:prstGeom prst="rect">
            <a:avLst/>
          </a:prstGeom>
        </p:spPr>
      </p:pic>
      <p:pic>
        <p:nvPicPr>
          <p:cNvPr id="7" name="Picture 6" descr="mobituor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5383" y="4780111"/>
            <a:ext cx="3784600" cy="3136900"/>
          </a:xfrm>
          <a:prstGeom prst="rect">
            <a:avLst/>
          </a:prstGeom>
        </p:spPr>
      </p:pic>
      <p:pic>
        <p:nvPicPr>
          <p:cNvPr id="8" name="Picture 7" descr="nokia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847" y="5239743"/>
            <a:ext cx="1908336" cy="2880320"/>
          </a:xfrm>
          <a:prstGeom prst="rect">
            <a:avLst/>
          </a:prstGeom>
        </p:spPr>
      </p:pic>
      <p:pic>
        <p:nvPicPr>
          <p:cNvPr id="4" name="Content Placeholder 3" descr="vaa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9639" y="3844007"/>
            <a:ext cx="2770594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9877871" y="1755775"/>
            <a:ext cx="948879" cy="63642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Контакты</a:t>
            </a:r>
            <a:endParaRPr lang="en-US" sz="44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0807" y="2115815"/>
            <a:ext cx="3198426" cy="5324009"/>
          </a:xfr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Штаб-квартира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0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UpCode Ltd.</a:t>
            </a:r>
          </a:p>
          <a:p>
            <a:pPr algn="ctr"/>
            <a:endParaRPr lang="fi-FI" sz="20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000" dirty="0" smtClean="0">
                <a:latin typeface="Tahoma" pitchFamily="34" charset="0"/>
                <a:cs typeface="Tahoma" pitchFamily="34" charset="0"/>
              </a:rPr>
              <a:t>Адрес</a:t>
            </a:r>
            <a:r>
              <a:rPr lang="fi-FI" sz="2000" dirty="0" smtClean="0">
                <a:latin typeface="Tahoma" pitchFamily="34" charset="0"/>
                <a:cs typeface="Tahoma" pitchFamily="34" charset="0"/>
              </a:rPr>
              <a:t>: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fi-FI" sz="2000" dirty="0" err="1" smtClean="0">
                <a:latin typeface="Tahoma" pitchFamily="34" charset="0"/>
                <a:cs typeface="Tahoma" pitchFamily="34" charset="0"/>
              </a:rPr>
              <a:t>Gerbyntie</a:t>
            </a:r>
            <a:r>
              <a:rPr lang="fi-FI" sz="2000" dirty="0" smtClean="0">
                <a:latin typeface="Tahoma" pitchFamily="34" charset="0"/>
                <a:cs typeface="Tahoma" pitchFamily="34" charset="0"/>
              </a:rPr>
              <a:t> 18</a:t>
            </a:r>
          </a:p>
          <a:p>
            <a:pPr algn="ctr"/>
            <a:r>
              <a:rPr lang="fi-FI" sz="2000" dirty="0" smtClean="0">
                <a:latin typeface="Tahoma" pitchFamily="34" charset="0"/>
                <a:cs typeface="Tahoma" pitchFamily="34" charset="0"/>
              </a:rPr>
              <a:t>65230 Vaasa, Finland</a:t>
            </a:r>
          </a:p>
          <a:p>
            <a:pPr algn="ctr"/>
            <a:endParaRPr lang="fi-FI" sz="20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000" dirty="0" err="1" smtClean="0">
                <a:latin typeface="Tahoma" pitchFamily="34" charset="0"/>
                <a:cs typeface="Tahoma" pitchFamily="34" charset="0"/>
              </a:rPr>
              <a:t>Эл.почта</a:t>
            </a:r>
            <a:r>
              <a:rPr lang="fi-FI" sz="2000" dirty="0" smtClean="0">
                <a:latin typeface="Tahoma" pitchFamily="34" charset="0"/>
                <a:cs typeface="Tahoma" pitchFamily="34" charset="0"/>
              </a:rPr>
              <a:t>: info@upcode.fi</a:t>
            </a:r>
          </a:p>
          <a:p>
            <a:pPr algn="ctr"/>
            <a:r>
              <a:rPr lang="fi-FI" sz="2000" dirty="0" smtClean="0">
                <a:latin typeface="Tahoma" pitchFamily="34" charset="0"/>
                <a:cs typeface="Tahoma" pitchFamily="34" charset="0"/>
              </a:rPr>
              <a:t>T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ел.</a:t>
            </a:r>
            <a:r>
              <a:rPr lang="fi-FI" sz="2000" dirty="0" smtClean="0">
                <a:latin typeface="Tahoma" pitchFamily="34" charset="0"/>
                <a:cs typeface="Tahoma" pitchFamily="34" charset="0"/>
              </a:rPr>
              <a:t>: +358 6 3218021</a:t>
            </a:r>
          </a:p>
          <a:p>
            <a:pPr algn="ctr"/>
            <a:r>
              <a:rPr lang="ru-RU" sz="2000" dirty="0" smtClean="0">
                <a:latin typeface="Tahoma" pitchFamily="34" charset="0"/>
                <a:cs typeface="Tahoma" pitchFamily="34" charset="0"/>
              </a:rPr>
              <a:t>Справки по телефону:</a:t>
            </a:r>
            <a:endParaRPr lang="fi-FI" sz="20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fi-FI" sz="2000" dirty="0" smtClean="0">
                <a:latin typeface="Tahoma" pitchFamily="34" charset="0"/>
                <a:cs typeface="Tahoma" pitchFamily="34" charset="0"/>
              </a:rPr>
              <a:t>+358  50 4417521</a:t>
            </a:r>
          </a:p>
          <a:p>
            <a:pPr algn="ctr"/>
            <a:endParaRPr lang="fi-FI" sz="20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fi-FI" sz="2000" dirty="0" err="1" smtClean="0">
                <a:latin typeface="Tahoma" pitchFamily="34" charset="0"/>
                <a:cs typeface="Tahoma" pitchFamily="34" charset="0"/>
                <a:hlinkClick r:id="rId2"/>
              </a:rPr>
              <a:t>www.upcodeworld.fi</a:t>
            </a:r>
            <a:endParaRPr lang="fi-FI" sz="20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fi-FI" sz="2000" dirty="0" err="1" smtClean="0">
                <a:latin typeface="Tahoma" pitchFamily="34" charset="0"/>
                <a:cs typeface="Tahoma" pitchFamily="34" charset="0"/>
                <a:hlinkClick r:id="rId3"/>
              </a:rPr>
              <a:t>www.upcode.fi</a:t>
            </a:r>
            <a:endParaRPr lang="fi-FI" sz="2000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fi-FI" sz="2000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9239" y="2043807"/>
            <a:ext cx="29523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Руководитель</a:t>
            </a:r>
            <a:endParaRPr lang="fi-FI" b="1" dirty="0" smtClean="0"/>
          </a:p>
          <a:p>
            <a:r>
              <a:rPr lang="fi-FI" dirty="0" smtClean="0"/>
              <a:t>Sture Udd</a:t>
            </a:r>
          </a:p>
          <a:p>
            <a:r>
              <a:rPr lang="fi-FI" dirty="0" smtClean="0"/>
              <a:t>T. +358 6 3218010</a:t>
            </a:r>
          </a:p>
          <a:p>
            <a:r>
              <a:rPr lang="fi-FI" dirty="0" smtClean="0"/>
              <a:t>M. +358 40 9004141</a:t>
            </a:r>
          </a:p>
          <a:p>
            <a:r>
              <a:rPr lang="fi-FI" dirty="0" smtClean="0"/>
              <a:t>E. sture.udd@upcode.fi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89239" y="3844007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Международная служба:</a:t>
            </a:r>
            <a:endParaRPr lang="fi-FI" b="1" dirty="0" smtClean="0"/>
          </a:p>
          <a:p>
            <a:r>
              <a:rPr lang="fi-FI" dirty="0" smtClean="0"/>
              <a:t>Joakim Strand</a:t>
            </a:r>
          </a:p>
          <a:p>
            <a:r>
              <a:rPr lang="fi-FI" dirty="0" smtClean="0"/>
              <a:t>T. + 358 6 3218021</a:t>
            </a:r>
          </a:p>
          <a:p>
            <a:r>
              <a:rPr lang="fi-FI" dirty="0" smtClean="0"/>
              <a:t>M. +358 50 3100076</a:t>
            </a:r>
          </a:p>
          <a:p>
            <a:r>
              <a:rPr lang="fi-FI" dirty="0" smtClean="0"/>
              <a:t>E. </a:t>
            </a:r>
            <a:r>
              <a:rPr lang="fi-FI" dirty="0" err="1" smtClean="0"/>
              <a:t>joakim.strand@upcode.fi</a:t>
            </a:r>
            <a:endParaRPr lang="fi-FI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89239" y="5716215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Международная служба:</a:t>
            </a:r>
            <a:endParaRPr lang="fi-FI" b="1" dirty="0" smtClean="0"/>
          </a:p>
          <a:p>
            <a:r>
              <a:rPr lang="fi-FI" dirty="0" smtClean="0"/>
              <a:t>Camilla Sellberg</a:t>
            </a:r>
          </a:p>
          <a:p>
            <a:r>
              <a:rPr lang="fi-FI" dirty="0" smtClean="0"/>
              <a:t>T. + 358 6 3218021</a:t>
            </a:r>
          </a:p>
          <a:p>
            <a:r>
              <a:rPr lang="fi-FI" dirty="0" smtClean="0"/>
              <a:t>M. +358 50 3100080</a:t>
            </a:r>
          </a:p>
          <a:p>
            <a:r>
              <a:rPr lang="fi-FI" dirty="0" smtClean="0"/>
              <a:t>E. </a:t>
            </a:r>
            <a:r>
              <a:rPr lang="fi-FI" dirty="0" err="1" smtClean="0"/>
              <a:t>camilla.sellberg@upcode.fi</a:t>
            </a:r>
            <a:endParaRPr lang="fi-FI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45223" y="603647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Официальные представительства и офисы продаж по всему миру:  адреса см.</a:t>
            </a:r>
            <a:r>
              <a:rPr lang="en-US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www.upcode.fi</a:t>
            </a:r>
            <a:endParaRPr lang="en-US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11" descr="upcodeworld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449575" y="4196846"/>
            <a:ext cx="5674230" cy="1080120"/>
          </a:xfrm>
          <a:prstGeom prst="rect">
            <a:avLst/>
          </a:prstGeom>
        </p:spPr>
      </p:pic>
      <p:pic>
        <p:nvPicPr>
          <p:cNvPr id="14" name="Picture 13" descr="scan_code_p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7591" y="2043807"/>
            <a:ext cx="226246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Module(1)</Template>
  <TotalTime>1921</TotalTime>
  <Words>661</Words>
  <Application>Microsoft Office PowerPoint</Application>
  <PresentationFormat>B4 (ISO) (250x353 мм)</PresentationFormat>
  <Paragraphs>98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Module</vt:lpstr>
      <vt:lpstr>Новое поколение систем коммуникации</vt:lpstr>
      <vt:lpstr> Управление недвижимостью</vt:lpstr>
      <vt:lpstr>Система ухода «на дому» </vt:lpstr>
      <vt:lpstr>Системы безопасности</vt:lpstr>
      <vt:lpstr>Система «Умный город»</vt:lpstr>
      <vt:lpstr>Полиция АРГЕНТИНЫ</vt:lpstr>
      <vt:lpstr>Упаковка как «супермедиа»</vt:lpstr>
      <vt:lpstr>MobiTour(мобильный маршрут)</vt:lpstr>
      <vt:lpstr>Контакты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Camilla Sellberg</dc:creator>
  <cp:lastModifiedBy>Vladimir</cp:lastModifiedBy>
  <cp:revision>146</cp:revision>
  <dcterms:created xsi:type="dcterms:W3CDTF">2010-07-06T18:45:52Z</dcterms:created>
  <dcterms:modified xsi:type="dcterms:W3CDTF">2012-04-13T13:28:58Z</dcterms:modified>
</cp:coreProperties>
</file>